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284"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04/11/2017</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04/11/2017</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04/11/2017</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04/11/2017</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04/11/2017</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04/11/2017</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04/11/2017</a:t>
            </a:fld>
            <a:endParaRPr lang="fr-BE" dirty="0"/>
          </a:p>
        </p:txBody>
      </p:sp>
      <p:sp>
        <p:nvSpPr>
          <p:cNvPr id="8" name="Espace réservé du pied de page 7"/>
          <p:cNvSpPr>
            <a:spLocks noGrp="1"/>
          </p:cNvSpPr>
          <p:nvPr>
            <p:ph type="ftr" sz="quarter" idx="11"/>
          </p:nvPr>
        </p:nvSpPr>
        <p:spPr/>
        <p:txBody>
          <a:bodyPr/>
          <a:lstStyle/>
          <a:p>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04/11/2017</a:t>
            </a:fld>
            <a:endParaRPr lang="fr-BE" dirty="0"/>
          </a:p>
        </p:txBody>
      </p:sp>
      <p:sp>
        <p:nvSpPr>
          <p:cNvPr id="4" name="Espace réservé du pied de page 3"/>
          <p:cNvSpPr>
            <a:spLocks noGrp="1"/>
          </p:cNvSpPr>
          <p:nvPr>
            <p:ph type="ftr" sz="quarter" idx="11"/>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04/11/2017</a:t>
            </a:fld>
            <a:endParaRPr lang="fr-BE" dirty="0"/>
          </a:p>
        </p:txBody>
      </p:sp>
      <p:sp>
        <p:nvSpPr>
          <p:cNvPr id="3" name="Espace réservé du pied de page 2"/>
          <p:cNvSpPr>
            <a:spLocks noGrp="1"/>
          </p:cNvSpPr>
          <p:nvPr>
            <p:ph type="ftr" sz="quarter" idx="11"/>
          </p:nvPr>
        </p:nvSpPr>
        <p:spPr/>
        <p:txBody>
          <a:bodyPr/>
          <a:lstStyle/>
          <a:p>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04/11/2017</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04/11/2017</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04/11/2017</a:t>
            </a:fld>
            <a:endParaRPr lang="fr-BE"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3" name="Sous-titre 2"/>
          <p:cNvSpPr>
            <a:spLocks noGrp="1"/>
          </p:cNvSpPr>
          <p:nvPr>
            <p:ph type="subTitle" idx="1"/>
          </p:nvPr>
        </p:nvSpPr>
        <p:spPr/>
        <p:txBody>
          <a:bodyPr/>
          <a:lstStyle/>
          <a:p>
            <a:endParaRPr lang="fr-FR" dirty="0"/>
          </a:p>
        </p:txBody>
      </p:sp>
      <p:pic>
        <p:nvPicPr>
          <p:cNvPr id="1026" name="Picture 2" descr="C:\Users\Teddy JEANNOT\Desktop\desert.jpg"/>
          <p:cNvPicPr>
            <a:picLocks noChangeAspect="1" noChangeArrowheads="1"/>
          </p:cNvPicPr>
          <p:nvPr/>
        </p:nvPicPr>
        <p:blipFill>
          <a:blip r:embed="rId2"/>
          <a:srcRect/>
          <a:stretch>
            <a:fillRect/>
          </a:stretch>
        </p:blipFill>
        <p:spPr bwMode="auto">
          <a:xfrm>
            <a:off x="-857288" y="-121553"/>
            <a:ext cx="10245216" cy="6979553"/>
          </a:xfrm>
          <a:prstGeom prst="rect">
            <a:avLst/>
          </a:prstGeom>
          <a:noFill/>
        </p:spPr>
      </p:pic>
      <p:sp>
        <p:nvSpPr>
          <p:cNvPr id="5" name="ZoneTexte 4"/>
          <p:cNvSpPr txBox="1"/>
          <p:nvPr/>
        </p:nvSpPr>
        <p:spPr>
          <a:xfrm>
            <a:off x="0" y="3071810"/>
            <a:ext cx="5786478" cy="1107996"/>
          </a:xfrm>
          <a:prstGeom prst="rect">
            <a:avLst/>
          </a:prstGeom>
          <a:noFill/>
        </p:spPr>
        <p:txBody>
          <a:bodyPr wrap="square" rtlCol="0">
            <a:spAutoFit/>
          </a:bodyPr>
          <a:lstStyle/>
          <a:p>
            <a:r>
              <a:rPr lang="fr-FR" sz="6600" dirty="0" smtClean="0"/>
              <a:t> Autonomie.</a:t>
            </a:r>
            <a:endParaRPr lang="fr-FR" sz="6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571744"/>
            <a:ext cx="8354206" cy="1143000"/>
          </a:xfrm>
        </p:spPr>
        <p:txBody>
          <a:bodyPr>
            <a:normAutofit/>
          </a:bodyPr>
          <a:lstStyle/>
          <a:p>
            <a:r>
              <a:rPr lang="fr-FR" sz="6000" dirty="0" smtClean="0">
                <a:solidFill>
                  <a:schemeClr val="bg1"/>
                </a:solidFill>
                <a:latin typeface="Adobe Gothic Std B" pitchFamily="34" charset="-128"/>
                <a:ea typeface="Adobe Gothic Std B" pitchFamily="34" charset="-128"/>
              </a:rPr>
              <a:t>Basic land navigation</a:t>
            </a:r>
            <a:endParaRPr lang="fr-FR" sz="6000" dirty="0">
              <a:solidFill>
                <a:schemeClr val="bg1"/>
              </a:solidFill>
              <a:latin typeface="Adobe Gothic Std B" pitchFamily="34" charset="-128"/>
              <a:ea typeface="Adobe Gothic Std B" pitchFamily="34" charset="-128"/>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7901014" cy="4043377"/>
          </a:xfrm>
          <a:solidFill>
            <a:schemeClr val="tx1">
              <a:alpha val="50000"/>
            </a:schemeClr>
          </a:solidFill>
        </p:spPr>
        <p:txBody>
          <a:bodyPr>
            <a:normAutofit/>
          </a:bodyPr>
          <a:lstStyle/>
          <a:p>
            <a:pPr algn="ctr">
              <a:buNone/>
            </a:pPr>
            <a:r>
              <a:rPr lang="fr-FR" dirty="0" smtClean="0">
                <a:solidFill>
                  <a:schemeClr val="bg1"/>
                </a:solidFill>
              </a:rPr>
              <a:t>Vous avez tous cette boussole en vous. Ce stage va vous le prouver. </a:t>
            </a:r>
          </a:p>
          <a:p>
            <a:pPr algn="ctr">
              <a:buNone/>
            </a:pPr>
            <a:endParaRPr lang="fr-FR" dirty="0" smtClean="0">
              <a:solidFill>
                <a:schemeClr val="bg1"/>
              </a:solidFill>
            </a:endParaRPr>
          </a:p>
          <a:p>
            <a:pPr algn="ctr">
              <a:buNone/>
            </a:pPr>
            <a:r>
              <a:rPr lang="fr-FR" dirty="0" smtClean="0">
                <a:solidFill>
                  <a:schemeClr val="bg1"/>
                </a:solidFill>
              </a:rPr>
              <a:t>À l’issue de ces 3 jours, intensifs, vous saurez vous localiser, vous orienter et vous déplacer avec et sans matériel de jour comme de nuit à pied.</a:t>
            </a:r>
          </a:p>
          <a:p>
            <a:pPr algn="ctr">
              <a:buNone/>
            </a:pPr>
            <a:endParaRPr lang="fr-FR"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500034" y="1142984"/>
            <a:ext cx="7901014" cy="4043377"/>
          </a:xfrm>
          <a:solidFill>
            <a:schemeClr val="tx1">
              <a:alpha val="50000"/>
            </a:schemeClr>
          </a:solidFill>
        </p:spPr>
        <p:txBody>
          <a:bodyPr>
            <a:normAutofit fontScale="85000" lnSpcReduction="20000"/>
          </a:bodyPr>
          <a:lstStyle/>
          <a:p>
            <a:pPr algn="ctr">
              <a:buNone/>
            </a:pPr>
            <a:r>
              <a:rPr lang="fr-FR" dirty="0" smtClean="0">
                <a:solidFill>
                  <a:schemeClr val="bg1"/>
                </a:solidFill>
              </a:rPr>
              <a:t>Composition du stage. </a:t>
            </a:r>
          </a:p>
          <a:p>
            <a:pPr algn="ctr">
              <a:buNone/>
            </a:pPr>
            <a:endParaRPr lang="fr-FR" dirty="0" smtClean="0">
              <a:solidFill>
                <a:schemeClr val="bg1"/>
              </a:solidFill>
            </a:endParaRPr>
          </a:p>
          <a:p>
            <a:pPr algn="ctr">
              <a:buNone/>
            </a:pPr>
            <a:endParaRPr lang="fr-FR" dirty="0" smtClean="0">
              <a:solidFill>
                <a:schemeClr val="bg1"/>
              </a:solidFill>
            </a:endParaRPr>
          </a:p>
          <a:p>
            <a:pPr algn="ctr">
              <a:buNone/>
            </a:pPr>
            <a:r>
              <a:rPr lang="fr-FR" dirty="0" smtClean="0">
                <a:solidFill>
                  <a:schemeClr val="bg1"/>
                </a:solidFill>
              </a:rPr>
              <a:t>Vendredi 27 avril 2018 à-c 16H:</a:t>
            </a:r>
          </a:p>
          <a:p>
            <a:pPr algn="ctr">
              <a:buNone/>
            </a:pPr>
            <a:endParaRPr lang="fr-FR" dirty="0" smtClean="0">
              <a:solidFill>
                <a:schemeClr val="bg1"/>
              </a:solidFill>
            </a:endParaRPr>
          </a:p>
          <a:p>
            <a:pPr algn="ctr">
              <a:buNone/>
            </a:pPr>
            <a:r>
              <a:rPr lang="fr-FR" dirty="0" smtClean="0">
                <a:solidFill>
                  <a:schemeClr val="bg1"/>
                </a:solidFill>
              </a:rPr>
              <a:t>-Cours cartographie simplifié + double pas 2h.</a:t>
            </a:r>
          </a:p>
          <a:p>
            <a:pPr algn="ctr">
              <a:buNone/>
            </a:pPr>
            <a:r>
              <a:rPr lang="fr-FR" dirty="0" smtClean="0">
                <a:solidFill>
                  <a:schemeClr val="bg1"/>
                </a:solidFill>
              </a:rPr>
              <a:t>-Cours topographie 2h.</a:t>
            </a:r>
          </a:p>
          <a:p>
            <a:pPr algn="ctr">
              <a:buNone/>
            </a:pPr>
            <a:r>
              <a:rPr lang="fr-FR" dirty="0" smtClean="0">
                <a:solidFill>
                  <a:schemeClr val="bg1"/>
                </a:solidFill>
              </a:rPr>
              <a:t>Repas.</a:t>
            </a:r>
          </a:p>
          <a:p>
            <a:pPr algn="ctr">
              <a:buFontTx/>
              <a:buChar char="-"/>
            </a:pPr>
            <a:r>
              <a:rPr lang="fr-FR" dirty="0" smtClean="0">
                <a:solidFill>
                  <a:schemeClr val="bg1"/>
                </a:solidFill>
              </a:rPr>
              <a:t>Cours orientation de nuit 1H.</a:t>
            </a:r>
          </a:p>
          <a:p>
            <a:pPr algn="ctr">
              <a:buFontTx/>
              <a:buChar char="-"/>
            </a:pPr>
            <a:endParaRPr lang="fr-FR" dirty="0" smtClean="0">
              <a:solidFill>
                <a:schemeClr val="bg1"/>
              </a:solidFill>
            </a:endParaRPr>
          </a:p>
          <a:p>
            <a:pPr algn="ctr">
              <a:buNone/>
            </a:pPr>
            <a:endParaRPr lang="fr-FR"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642910" y="785794"/>
            <a:ext cx="7901014" cy="4972072"/>
          </a:xfrm>
          <a:solidFill>
            <a:schemeClr val="tx1">
              <a:alpha val="50000"/>
            </a:schemeClr>
          </a:solidFill>
        </p:spPr>
        <p:txBody>
          <a:bodyPr>
            <a:normAutofit fontScale="70000" lnSpcReduction="20000"/>
          </a:bodyPr>
          <a:lstStyle/>
          <a:p>
            <a:pPr algn="ctr">
              <a:buNone/>
            </a:pPr>
            <a:r>
              <a:rPr lang="fr-FR" dirty="0" smtClean="0">
                <a:solidFill>
                  <a:schemeClr val="bg1"/>
                </a:solidFill>
              </a:rPr>
              <a:t>Composition du stage. </a:t>
            </a:r>
          </a:p>
          <a:p>
            <a:pPr algn="ctr">
              <a:buNone/>
            </a:pPr>
            <a:endParaRPr lang="fr-FR" dirty="0" smtClean="0">
              <a:solidFill>
                <a:schemeClr val="bg1"/>
              </a:solidFill>
            </a:endParaRPr>
          </a:p>
          <a:p>
            <a:pPr algn="ctr">
              <a:buNone/>
            </a:pPr>
            <a:endParaRPr lang="fr-FR" dirty="0" smtClean="0">
              <a:solidFill>
                <a:schemeClr val="bg1"/>
              </a:solidFill>
            </a:endParaRPr>
          </a:p>
          <a:p>
            <a:pPr algn="ctr">
              <a:buNone/>
            </a:pPr>
            <a:r>
              <a:rPr lang="fr-FR" dirty="0" smtClean="0">
                <a:solidFill>
                  <a:schemeClr val="bg1"/>
                </a:solidFill>
              </a:rPr>
              <a:t>Samedi 28 avril 2018 à-c 00H:</a:t>
            </a:r>
          </a:p>
          <a:p>
            <a:pPr algn="ctr">
              <a:buNone/>
            </a:pPr>
            <a:endParaRPr lang="fr-FR" dirty="0" smtClean="0">
              <a:solidFill>
                <a:schemeClr val="bg1"/>
              </a:solidFill>
            </a:endParaRPr>
          </a:p>
          <a:p>
            <a:pPr algn="ctr">
              <a:buNone/>
            </a:pPr>
            <a:r>
              <a:rPr lang="fr-FR" dirty="0" smtClean="0">
                <a:solidFill>
                  <a:schemeClr val="bg1"/>
                </a:solidFill>
              </a:rPr>
              <a:t>-Déplacement de nuit 8H.</a:t>
            </a:r>
          </a:p>
          <a:p>
            <a:pPr algn="ctr">
              <a:buNone/>
            </a:pPr>
            <a:r>
              <a:rPr lang="fr-FR" dirty="0" smtClean="0">
                <a:solidFill>
                  <a:schemeClr val="bg1"/>
                </a:solidFill>
              </a:rPr>
              <a:t>-Petit déjeuner + repos 3h.</a:t>
            </a:r>
          </a:p>
          <a:p>
            <a:pPr algn="ctr">
              <a:buFontTx/>
              <a:buChar char="-"/>
            </a:pPr>
            <a:r>
              <a:rPr lang="fr-FR" dirty="0" err="1" smtClean="0">
                <a:solidFill>
                  <a:schemeClr val="bg1"/>
                </a:solidFill>
              </a:rPr>
              <a:t>Systema</a:t>
            </a:r>
            <a:r>
              <a:rPr lang="fr-FR" dirty="0" smtClean="0">
                <a:solidFill>
                  <a:schemeClr val="bg1"/>
                </a:solidFill>
              </a:rPr>
              <a:t> 4H.</a:t>
            </a:r>
          </a:p>
          <a:p>
            <a:pPr algn="ctr">
              <a:buFontTx/>
              <a:buChar char="-"/>
            </a:pPr>
            <a:r>
              <a:rPr lang="fr-FR" dirty="0" smtClean="0">
                <a:solidFill>
                  <a:schemeClr val="bg1"/>
                </a:solidFill>
              </a:rPr>
              <a:t>Repas.</a:t>
            </a:r>
          </a:p>
          <a:p>
            <a:pPr algn="ctr">
              <a:buNone/>
            </a:pPr>
            <a:r>
              <a:rPr lang="fr-FR" dirty="0" smtClean="0">
                <a:solidFill>
                  <a:schemeClr val="bg1"/>
                </a:solidFill>
              </a:rPr>
              <a:t>-Extraction de coordonnée  1H.</a:t>
            </a:r>
          </a:p>
          <a:p>
            <a:pPr algn="ctr">
              <a:buNone/>
            </a:pPr>
            <a:r>
              <a:rPr lang="fr-FR" dirty="0" smtClean="0">
                <a:solidFill>
                  <a:schemeClr val="bg1"/>
                </a:solidFill>
              </a:rPr>
              <a:t>-Concordance carte-terrain 1H.</a:t>
            </a:r>
          </a:p>
          <a:p>
            <a:pPr algn="ctr">
              <a:buNone/>
            </a:pPr>
            <a:r>
              <a:rPr lang="fr-FR" dirty="0" smtClean="0">
                <a:solidFill>
                  <a:schemeClr val="bg1"/>
                </a:solidFill>
              </a:rPr>
              <a:t>-Déplacement 4H.</a:t>
            </a:r>
          </a:p>
          <a:p>
            <a:pPr algn="ctr">
              <a:buNone/>
            </a:pPr>
            <a:r>
              <a:rPr lang="fr-FR" dirty="0" smtClean="0">
                <a:solidFill>
                  <a:schemeClr val="bg1"/>
                </a:solidFill>
              </a:rPr>
              <a:t>-Repas.</a:t>
            </a:r>
          </a:p>
          <a:p>
            <a:pPr algn="ctr">
              <a:buNone/>
            </a:pPr>
            <a:r>
              <a:rPr lang="fr-FR" dirty="0" smtClean="0">
                <a:solidFill>
                  <a:schemeClr val="bg1"/>
                </a:solidFill>
              </a:rPr>
              <a:t>-Principe des chiens et loups sur déplacements.</a:t>
            </a:r>
          </a:p>
          <a:p>
            <a:pPr algn="ctr">
              <a:buNone/>
            </a:pPr>
            <a:endParaRPr lang="fr-FR" dirty="0" smtClean="0">
              <a:solidFill>
                <a:schemeClr val="bg1"/>
              </a:solidFill>
            </a:endParaRPr>
          </a:p>
          <a:p>
            <a:pPr algn="ctr">
              <a:buFontTx/>
              <a:buChar char="-"/>
            </a:pPr>
            <a:endParaRPr lang="fr-FR" dirty="0" smtClean="0">
              <a:solidFill>
                <a:schemeClr val="bg1"/>
              </a:solidFill>
            </a:endParaRPr>
          </a:p>
          <a:p>
            <a:pPr algn="ctr">
              <a:buNone/>
            </a:pPr>
            <a:endParaRPr lang="fr-FR"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642910" y="785794"/>
            <a:ext cx="7901014" cy="4972072"/>
          </a:xfrm>
          <a:solidFill>
            <a:schemeClr val="tx1">
              <a:alpha val="50000"/>
            </a:schemeClr>
          </a:solidFill>
        </p:spPr>
        <p:txBody>
          <a:bodyPr>
            <a:normAutofit fontScale="70000" lnSpcReduction="20000"/>
          </a:bodyPr>
          <a:lstStyle/>
          <a:p>
            <a:pPr algn="ctr">
              <a:buNone/>
            </a:pPr>
            <a:r>
              <a:rPr lang="fr-FR" dirty="0" smtClean="0">
                <a:solidFill>
                  <a:schemeClr val="bg1"/>
                </a:solidFill>
              </a:rPr>
              <a:t>Composition du stage. </a:t>
            </a:r>
          </a:p>
          <a:p>
            <a:pPr algn="ctr">
              <a:buNone/>
            </a:pPr>
            <a:endParaRPr lang="fr-FR" dirty="0" smtClean="0">
              <a:solidFill>
                <a:schemeClr val="bg1"/>
              </a:solidFill>
            </a:endParaRPr>
          </a:p>
          <a:p>
            <a:pPr algn="ctr">
              <a:buNone/>
            </a:pPr>
            <a:endParaRPr lang="fr-FR" dirty="0" smtClean="0">
              <a:solidFill>
                <a:schemeClr val="bg1"/>
              </a:solidFill>
            </a:endParaRPr>
          </a:p>
          <a:p>
            <a:pPr algn="ctr">
              <a:buNone/>
            </a:pPr>
            <a:r>
              <a:rPr lang="fr-FR" dirty="0" smtClean="0">
                <a:solidFill>
                  <a:schemeClr val="bg1"/>
                </a:solidFill>
              </a:rPr>
              <a:t>Dimanche 29 avril 2018 à-c 00H:</a:t>
            </a:r>
          </a:p>
          <a:p>
            <a:pPr algn="ctr">
              <a:buNone/>
            </a:pPr>
            <a:endParaRPr lang="fr-FR" dirty="0" smtClean="0">
              <a:solidFill>
                <a:schemeClr val="bg1"/>
              </a:solidFill>
            </a:endParaRPr>
          </a:p>
          <a:p>
            <a:pPr algn="ctr">
              <a:buNone/>
            </a:pPr>
            <a:r>
              <a:rPr lang="fr-FR" dirty="0" smtClean="0">
                <a:solidFill>
                  <a:schemeClr val="bg1"/>
                </a:solidFill>
              </a:rPr>
              <a:t>-Déplacement de nuit et basics de survie en déplacement 8H.</a:t>
            </a:r>
          </a:p>
          <a:p>
            <a:pPr algn="ctr">
              <a:buNone/>
            </a:pPr>
            <a:r>
              <a:rPr lang="fr-FR" dirty="0" smtClean="0">
                <a:solidFill>
                  <a:schemeClr val="bg1"/>
                </a:solidFill>
              </a:rPr>
              <a:t>-Petit déjeuner + repos 3h.</a:t>
            </a:r>
          </a:p>
          <a:p>
            <a:pPr algn="ctr">
              <a:buFontTx/>
              <a:buChar char="-"/>
            </a:pPr>
            <a:r>
              <a:rPr lang="fr-FR" dirty="0" err="1" smtClean="0">
                <a:solidFill>
                  <a:schemeClr val="bg1"/>
                </a:solidFill>
              </a:rPr>
              <a:t>Systema</a:t>
            </a:r>
            <a:r>
              <a:rPr lang="fr-FR" dirty="0" smtClean="0">
                <a:solidFill>
                  <a:schemeClr val="bg1"/>
                </a:solidFill>
              </a:rPr>
              <a:t> 4H.</a:t>
            </a:r>
          </a:p>
          <a:p>
            <a:pPr algn="ctr">
              <a:buFontTx/>
              <a:buChar char="-"/>
            </a:pPr>
            <a:r>
              <a:rPr lang="fr-FR" dirty="0" smtClean="0">
                <a:solidFill>
                  <a:schemeClr val="bg1"/>
                </a:solidFill>
              </a:rPr>
              <a:t>Repas.</a:t>
            </a:r>
          </a:p>
          <a:p>
            <a:pPr algn="ctr">
              <a:buNone/>
            </a:pPr>
            <a:r>
              <a:rPr lang="fr-FR" dirty="0" smtClean="0">
                <a:solidFill>
                  <a:schemeClr val="bg1"/>
                </a:solidFill>
              </a:rPr>
              <a:t>-Orientation de circonstance 1H.</a:t>
            </a:r>
          </a:p>
          <a:p>
            <a:pPr algn="ctr">
              <a:buNone/>
            </a:pPr>
            <a:r>
              <a:rPr lang="fr-FR" dirty="0" smtClean="0">
                <a:solidFill>
                  <a:schemeClr val="bg1"/>
                </a:solidFill>
              </a:rPr>
              <a:t>-Introduction au GPS </a:t>
            </a:r>
            <a:r>
              <a:rPr lang="fr-FR" dirty="0" smtClean="0">
                <a:solidFill>
                  <a:schemeClr val="bg1"/>
                </a:solidFill>
              </a:rPr>
              <a:t>et système de </a:t>
            </a:r>
            <a:r>
              <a:rPr lang="fr-FR" dirty="0" smtClean="0">
                <a:solidFill>
                  <a:schemeClr val="bg1"/>
                </a:solidFill>
              </a:rPr>
              <a:t>navigation 1H.</a:t>
            </a:r>
          </a:p>
          <a:p>
            <a:pPr algn="ctr">
              <a:buNone/>
            </a:pPr>
            <a:r>
              <a:rPr lang="fr-FR" dirty="0" smtClean="0">
                <a:solidFill>
                  <a:schemeClr val="bg1"/>
                </a:solidFill>
              </a:rPr>
              <a:t>-Débriefing et remise en condition 4H.</a:t>
            </a:r>
          </a:p>
          <a:p>
            <a:pPr algn="ctr">
              <a:buNone/>
            </a:pPr>
            <a:r>
              <a:rPr lang="fr-FR" dirty="0" smtClean="0">
                <a:solidFill>
                  <a:schemeClr val="bg1"/>
                </a:solidFill>
              </a:rPr>
              <a:t>-Fin de stage.</a:t>
            </a:r>
          </a:p>
          <a:p>
            <a:pPr algn="ctr">
              <a:buNone/>
            </a:pPr>
            <a:endParaRPr lang="fr-FR" dirty="0" smtClean="0">
              <a:solidFill>
                <a:schemeClr val="bg1"/>
              </a:solidFill>
            </a:endParaRPr>
          </a:p>
          <a:p>
            <a:pPr algn="ctr">
              <a:buNone/>
            </a:pPr>
            <a:endParaRPr lang="fr-FR" dirty="0" smtClean="0">
              <a:solidFill>
                <a:schemeClr val="bg1"/>
              </a:solidFill>
            </a:endParaRPr>
          </a:p>
          <a:p>
            <a:pPr algn="ctr">
              <a:buFontTx/>
              <a:buChar char="-"/>
            </a:pPr>
            <a:endParaRPr lang="fr-FR" dirty="0" smtClean="0">
              <a:solidFill>
                <a:schemeClr val="bg1"/>
              </a:solidFill>
            </a:endParaRPr>
          </a:p>
          <a:p>
            <a:pPr algn="ctr">
              <a:buNone/>
            </a:pPr>
            <a:endParaRPr lang="fr-FR"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642910" y="785794"/>
            <a:ext cx="7901014" cy="4972072"/>
          </a:xfrm>
          <a:solidFill>
            <a:schemeClr val="tx1">
              <a:alpha val="50000"/>
            </a:schemeClr>
          </a:solidFill>
        </p:spPr>
        <p:txBody>
          <a:bodyPr>
            <a:normAutofit fontScale="77500" lnSpcReduction="20000"/>
          </a:bodyPr>
          <a:lstStyle/>
          <a:p>
            <a:pPr algn="ctr">
              <a:buNone/>
            </a:pPr>
            <a:r>
              <a:rPr lang="fr-FR" dirty="0" smtClean="0">
                <a:solidFill>
                  <a:schemeClr val="bg1"/>
                </a:solidFill>
              </a:rPr>
              <a:t>Déroulement du stage. </a:t>
            </a:r>
          </a:p>
          <a:p>
            <a:pPr algn="ctr">
              <a:buNone/>
            </a:pPr>
            <a:r>
              <a:rPr lang="fr-FR" dirty="0" smtClean="0">
                <a:solidFill>
                  <a:srgbClr val="FFFF00"/>
                </a:solidFill>
              </a:rPr>
              <a:t>Ce stage est itinérant.</a:t>
            </a:r>
          </a:p>
          <a:p>
            <a:pPr algn="ctr">
              <a:buNone/>
            </a:pPr>
            <a:r>
              <a:rPr lang="fr-FR" dirty="0" smtClean="0">
                <a:solidFill>
                  <a:schemeClr val="bg1"/>
                </a:solidFill>
              </a:rPr>
              <a:t>Ce stage est orienté sur les basics de la topographie et destiné à des personnes non initiées. C’est pourquoi les élèves seront toujours accompagnés pour des raisons de sécurité. Le format de ce stage ne peut excéder 12 stagiaires. </a:t>
            </a:r>
          </a:p>
          <a:p>
            <a:pPr algn="ctr">
              <a:buNone/>
            </a:pPr>
            <a:r>
              <a:rPr lang="fr-FR" dirty="0" smtClean="0">
                <a:solidFill>
                  <a:schemeClr val="bg1"/>
                </a:solidFill>
              </a:rPr>
              <a:t>La teneur du stage étant intense il est demandé au stagiaire d’avoir une bonne conditions physique et d’aborder le stage avec un niveau de fatigue extrêmement bas pour en tirer le meilleur enseignement possible. </a:t>
            </a:r>
          </a:p>
          <a:p>
            <a:pPr algn="ctr">
              <a:buNone/>
            </a:pPr>
            <a:r>
              <a:rPr lang="fr-FR" dirty="0" smtClean="0">
                <a:solidFill>
                  <a:schemeClr val="bg1"/>
                </a:solidFill>
              </a:rPr>
              <a:t>Le niveau d’hydratation des participants sera au maximum au début du stage.</a:t>
            </a:r>
          </a:p>
          <a:p>
            <a:pPr algn="ctr">
              <a:buFontTx/>
              <a:buChar char="-"/>
            </a:pPr>
            <a:endParaRPr lang="fr-FR" dirty="0" smtClean="0">
              <a:solidFill>
                <a:schemeClr val="bg1"/>
              </a:solidFill>
            </a:endParaRPr>
          </a:p>
          <a:p>
            <a:pPr algn="ctr">
              <a:buNone/>
            </a:pPr>
            <a:endParaRPr lang="fr-FR"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642910" y="1071546"/>
            <a:ext cx="7901014" cy="4500594"/>
          </a:xfrm>
          <a:solidFill>
            <a:schemeClr val="tx1">
              <a:alpha val="50000"/>
            </a:schemeClr>
          </a:solidFill>
        </p:spPr>
        <p:txBody>
          <a:bodyPr>
            <a:normAutofit fontScale="62500" lnSpcReduction="20000"/>
          </a:bodyPr>
          <a:lstStyle/>
          <a:p>
            <a:pPr algn="ctr">
              <a:buNone/>
            </a:pPr>
            <a:r>
              <a:rPr lang="fr-FR" dirty="0" smtClean="0">
                <a:solidFill>
                  <a:schemeClr val="bg1"/>
                </a:solidFill>
              </a:rPr>
              <a:t>Plan d’équipement minimum.</a:t>
            </a:r>
          </a:p>
          <a:p>
            <a:pPr algn="ctr">
              <a:buNone/>
            </a:pPr>
            <a:endParaRPr lang="fr-FR" dirty="0" smtClean="0">
              <a:solidFill>
                <a:schemeClr val="bg1"/>
              </a:solidFill>
            </a:endParaRPr>
          </a:p>
          <a:p>
            <a:pPr algn="ctr">
              <a:buNone/>
            </a:pPr>
            <a:r>
              <a:rPr lang="fr-FR" dirty="0" smtClean="0">
                <a:solidFill>
                  <a:schemeClr val="bg1"/>
                </a:solidFill>
              </a:rPr>
              <a:t>Un sac a dos </a:t>
            </a:r>
            <a:r>
              <a:rPr lang="fr-FR" dirty="0" err="1" smtClean="0">
                <a:solidFill>
                  <a:schemeClr val="bg1"/>
                </a:solidFill>
              </a:rPr>
              <a:t>rando</a:t>
            </a:r>
            <a:r>
              <a:rPr lang="fr-FR" dirty="0" smtClean="0">
                <a:solidFill>
                  <a:schemeClr val="bg1"/>
                </a:solidFill>
              </a:rPr>
              <a:t> 50L maximum.</a:t>
            </a:r>
          </a:p>
          <a:p>
            <a:pPr algn="ctr">
              <a:buNone/>
            </a:pPr>
            <a:r>
              <a:rPr lang="fr-FR" dirty="0" smtClean="0">
                <a:solidFill>
                  <a:schemeClr val="bg1"/>
                </a:solidFill>
              </a:rPr>
              <a:t>Chaussures de marche montante type </a:t>
            </a:r>
            <a:r>
              <a:rPr lang="fr-FR" dirty="0" err="1" smtClean="0">
                <a:solidFill>
                  <a:schemeClr val="bg1"/>
                </a:solidFill>
              </a:rPr>
              <a:t>Meindl</a:t>
            </a:r>
            <a:r>
              <a:rPr lang="fr-FR" dirty="0" smtClean="0">
                <a:solidFill>
                  <a:schemeClr val="bg1"/>
                </a:solidFill>
              </a:rPr>
              <a:t>.</a:t>
            </a:r>
          </a:p>
          <a:p>
            <a:pPr algn="ctr">
              <a:buNone/>
            </a:pPr>
            <a:r>
              <a:rPr lang="fr-FR" dirty="0" smtClean="0">
                <a:solidFill>
                  <a:schemeClr val="bg1"/>
                </a:solidFill>
              </a:rPr>
              <a:t>Un sur sac goretex + duvet été.</a:t>
            </a:r>
          </a:p>
          <a:p>
            <a:pPr algn="ctr">
              <a:buNone/>
            </a:pPr>
            <a:r>
              <a:rPr lang="fr-FR" dirty="0" smtClean="0">
                <a:solidFill>
                  <a:schemeClr val="bg1"/>
                </a:solidFill>
              </a:rPr>
              <a:t>2 paires de chaussettes de rechange.</a:t>
            </a:r>
          </a:p>
          <a:p>
            <a:pPr algn="ctr">
              <a:buNone/>
            </a:pPr>
            <a:r>
              <a:rPr lang="fr-FR" dirty="0" smtClean="0">
                <a:solidFill>
                  <a:schemeClr val="bg1"/>
                </a:solidFill>
              </a:rPr>
              <a:t>2 t-shirts de rechange.</a:t>
            </a:r>
          </a:p>
          <a:p>
            <a:pPr algn="ctr">
              <a:buNone/>
            </a:pPr>
            <a:r>
              <a:rPr lang="fr-FR" dirty="0" smtClean="0">
                <a:solidFill>
                  <a:schemeClr val="bg1"/>
                </a:solidFill>
              </a:rPr>
              <a:t>Vêtement chaud type </a:t>
            </a:r>
            <a:r>
              <a:rPr lang="fr-FR" dirty="0" err="1" smtClean="0">
                <a:solidFill>
                  <a:schemeClr val="bg1"/>
                </a:solidFill>
              </a:rPr>
              <a:t>Ullfrotté</a:t>
            </a:r>
            <a:r>
              <a:rPr lang="fr-FR" dirty="0" smtClean="0">
                <a:solidFill>
                  <a:schemeClr val="bg1"/>
                </a:solidFill>
              </a:rPr>
              <a:t>.</a:t>
            </a:r>
          </a:p>
          <a:p>
            <a:pPr algn="ctr">
              <a:buNone/>
            </a:pPr>
            <a:r>
              <a:rPr lang="fr-FR" dirty="0" smtClean="0">
                <a:solidFill>
                  <a:schemeClr val="bg1"/>
                </a:solidFill>
              </a:rPr>
              <a:t>Vêtements pluie.</a:t>
            </a:r>
          </a:p>
          <a:p>
            <a:pPr algn="ctr">
              <a:buNone/>
            </a:pPr>
            <a:r>
              <a:rPr lang="fr-FR" dirty="0" smtClean="0">
                <a:solidFill>
                  <a:schemeClr val="bg1"/>
                </a:solidFill>
              </a:rPr>
              <a:t>Une gourde 1L.</a:t>
            </a:r>
          </a:p>
          <a:p>
            <a:pPr algn="ctr">
              <a:buNone/>
            </a:pPr>
            <a:r>
              <a:rPr lang="fr-FR" dirty="0" smtClean="0">
                <a:solidFill>
                  <a:schemeClr val="bg1"/>
                </a:solidFill>
              </a:rPr>
              <a:t>Nourriture </a:t>
            </a:r>
          </a:p>
          <a:p>
            <a:pPr algn="ctr">
              <a:buNone/>
            </a:pPr>
            <a:r>
              <a:rPr lang="fr-FR" dirty="0" err="1" smtClean="0">
                <a:solidFill>
                  <a:schemeClr val="bg1"/>
                </a:solidFill>
              </a:rPr>
              <a:t>Fire</a:t>
            </a:r>
            <a:r>
              <a:rPr lang="fr-FR" dirty="0" smtClean="0">
                <a:solidFill>
                  <a:schemeClr val="bg1"/>
                </a:solidFill>
              </a:rPr>
              <a:t> </a:t>
            </a:r>
            <a:r>
              <a:rPr lang="fr-FR" dirty="0" err="1" smtClean="0">
                <a:solidFill>
                  <a:schemeClr val="bg1"/>
                </a:solidFill>
              </a:rPr>
              <a:t>steel</a:t>
            </a:r>
            <a:r>
              <a:rPr lang="fr-FR" dirty="0" smtClean="0">
                <a:solidFill>
                  <a:schemeClr val="bg1"/>
                </a:solidFill>
              </a:rPr>
              <a:t>.</a:t>
            </a:r>
          </a:p>
          <a:p>
            <a:pPr algn="ctr">
              <a:buNone/>
            </a:pPr>
            <a:r>
              <a:rPr lang="fr-FR" dirty="0" err="1" smtClean="0">
                <a:solidFill>
                  <a:schemeClr val="bg1"/>
                </a:solidFill>
              </a:rPr>
              <a:t>Tarp</a:t>
            </a:r>
            <a:r>
              <a:rPr lang="fr-FR" dirty="0" smtClean="0">
                <a:solidFill>
                  <a:schemeClr val="bg1"/>
                </a:solidFill>
              </a:rPr>
              <a:t>.</a:t>
            </a:r>
          </a:p>
          <a:p>
            <a:pPr algn="ctr">
              <a:buNone/>
            </a:pPr>
            <a:r>
              <a:rPr lang="fr-FR" dirty="0" smtClean="0">
                <a:solidFill>
                  <a:schemeClr val="bg1"/>
                </a:solidFill>
              </a:rPr>
              <a:t>Tendeurs</a:t>
            </a:r>
            <a:endParaRPr lang="fr-FR" dirty="0" smtClean="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TotalTime>
  <Words>362</Words>
  <PresentationFormat>Affichage à l'écran (4:3)</PresentationFormat>
  <Paragraphs>63</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Diapositive 1</vt:lpstr>
      <vt:lpstr>Basic land navigation</vt:lpstr>
      <vt:lpstr>Diapositive 3</vt:lpstr>
      <vt:lpstr>Diapositive 4</vt:lpstr>
      <vt:lpstr>Diapositive 5</vt:lpstr>
      <vt:lpstr>Diapositive 6</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Teddy JEANNOT</dc:creator>
  <cp:lastModifiedBy>Teddy JEANNOT</cp:lastModifiedBy>
  <cp:revision>34</cp:revision>
  <dcterms:created xsi:type="dcterms:W3CDTF">2017-11-04T16:55:15Z</dcterms:created>
  <dcterms:modified xsi:type="dcterms:W3CDTF">2017-11-04T23:06:28Z</dcterms:modified>
</cp:coreProperties>
</file>